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339" r:id="rId19"/>
    <p:sldId id="294" r:id="rId20"/>
    <p:sldId id="303" r:id="rId21"/>
    <p:sldId id="308" r:id="rId22"/>
    <p:sldId id="312" r:id="rId23"/>
    <p:sldId id="315" r:id="rId24"/>
    <p:sldId id="295" r:id="rId25"/>
    <p:sldId id="304" r:id="rId26"/>
    <p:sldId id="323" r:id="rId27"/>
    <p:sldId id="331" r:id="rId28"/>
    <p:sldId id="341" r:id="rId29"/>
    <p:sldId id="320" r:id="rId30"/>
    <p:sldId id="296" r:id="rId31"/>
    <p:sldId id="324" r:id="rId32"/>
    <p:sldId id="325" r:id="rId33"/>
    <p:sldId id="305" r:id="rId34"/>
    <p:sldId id="321" r:id="rId35"/>
    <p:sldId id="297" r:id="rId36"/>
    <p:sldId id="326" r:id="rId37"/>
    <p:sldId id="328" r:id="rId38"/>
    <p:sldId id="327" r:id="rId39"/>
    <p:sldId id="319" r:id="rId40"/>
    <p:sldId id="298" r:id="rId41"/>
    <p:sldId id="329" r:id="rId42"/>
    <p:sldId id="330" r:id="rId43"/>
    <p:sldId id="307" r:id="rId44"/>
    <p:sldId id="337" r:id="rId45"/>
    <p:sldId id="322" r:id="rId46"/>
    <p:sldId id="277" r:id="rId47"/>
    <p:sldId id="261" r:id="rId48"/>
    <p:sldId id="291" r:id="rId49"/>
    <p:sldId id="288" r:id="rId50"/>
    <p:sldId id="310" r:id="rId51"/>
    <p:sldId id="289" r:id="rId52"/>
    <p:sldId id="287" r:id="rId53"/>
    <p:sldId id="280" r:id="rId54"/>
    <p:sldId id="284" r:id="rId55"/>
    <p:sldId id="290" r:id="rId56"/>
    <p:sldId id="286" r:id="rId57"/>
    <p:sldId id="279" r:id="rId58"/>
    <p:sldId id="309" r:id="rId59"/>
    <p:sldId id="281" r:id="rId60"/>
    <p:sldId id="314" r:id="rId61"/>
    <p:sldId id="282" r:id="rId62"/>
    <p:sldId id="311" r:id="rId63"/>
    <p:sldId id="340" r:id="rId64"/>
    <p:sldId id="293" r:id="rId65"/>
    <p:sldId id="302" r:id="rId66"/>
    <p:sldId id="317" r:id="rId67"/>
    <p:sldId id="335" r:id="rId68"/>
    <p:sldId id="283" r:id="rId69"/>
    <p:sldId id="266" r:id="rId70"/>
    <p:sldId id="267" r:id="rId71"/>
    <p:sldId id="263" r:id="rId72"/>
    <p:sldId id="264" r:id="rId73"/>
    <p:sldId id="265" r:id="rId74"/>
    <p:sldId id="336" r:id="rId75"/>
    <p:sldId id="338" r:id="rId76"/>
    <p:sldId id="318" r:id="rId77"/>
    <p:sldId id="259" r:id="rId78"/>
    <p:sldId id="33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00"/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5" autoAdjust="0"/>
    <p:restoredTop sz="82226" autoAdjust="0"/>
  </p:normalViewPr>
  <p:slideViewPr>
    <p:cSldViewPr snapToGrid="0" snapToObjects="1">
      <p:cViewPr>
        <p:scale>
          <a:sx n="75" d="100"/>
          <a:sy n="75" d="100"/>
        </p:scale>
        <p:origin x="-2248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have a hard time </a:t>
            </a:r>
            <a:r>
              <a:rPr lang="nl-NL" dirty="0" err="1" smtClean="0"/>
              <a:t>expressing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feelings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phrase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question in a different way. </a:t>
            </a:r>
          </a:p>
          <a:p>
            <a:endParaRPr lang="nl-NL" dirty="0" smtClean="0"/>
          </a:p>
          <a:p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high points,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low points.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excited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was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just</a:t>
            </a:r>
            <a:r>
              <a:rPr lang="nl-NL" baseline="0" dirty="0" smtClean="0"/>
              <a:t> a job. </a:t>
            </a:r>
            <a:endParaRPr lang="nl-NL" baseline="0" dirty="0" smtClean="0"/>
          </a:p>
          <a:p>
            <a:endParaRPr lang="nl-NL" baseline="0" dirty="0" smtClean="0"/>
          </a:p>
          <a:p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dread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?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2 changes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they'd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 on separate index cards. Draw 2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slots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board.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team member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change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first slot. His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second slot.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pitch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already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team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cards. 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dominant team members.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good things come to an end, even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Structuring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retrospectives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way </a:t>
            </a:r>
            <a:r>
              <a:rPr lang="nl-NL" dirty="0" err="1" smtClean="0"/>
              <a:t>will</a:t>
            </a:r>
            <a:r>
              <a:rPr lang="nl-NL" dirty="0" smtClean="0"/>
              <a:t> help </a:t>
            </a:r>
            <a:r>
              <a:rPr lang="nl-NL" dirty="0" err="1" smtClean="0"/>
              <a:t>your</a:t>
            </a:r>
            <a:r>
              <a:rPr lang="nl-NL" dirty="0" smtClean="0"/>
              <a:t> team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0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some point there will be the need to have interaction within a retrospective with people that are not all on the same location.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could be people working in different offices, but also could well be people that are not able to come to the office (traffic, public transportation problems, snow storms,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Creating and facilitating valuable remote retrospectives is a topic on it’s own and is beyond the scope of this training, but since it is already happening to some extend for several teams in these specific circumstances a few pointers that should be taken into account.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Ben </a:t>
            </a:r>
            <a:r>
              <a:rPr lang="en-US" dirty="0" err="1" smtClean="0"/>
              <a:t>Linders</a:t>
            </a:r>
            <a:r>
              <a:rPr lang="en-US" dirty="0" smtClean="0"/>
              <a:t> (Dutch) and Luis </a:t>
            </a:r>
            <a:r>
              <a:rPr lang="en-US" dirty="0" err="1" smtClean="0"/>
              <a:t>Goncalves</a:t>
            </a:r>
            <a:r>
              <a:rPr lang="en-US" dirty="0" smtClean="0"/>
              <a:t> (Portuguese)</a:t>
            </a:r>
            <a:r>
              <a:rPr lang="en-US" baseline="0" dirty="0" smtClean="0"/>
              <a:t> have written a book together with a number of retrospective exercises that you can use in your own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directly related to retrospectives, but two books full of creative </a:t>
            </a:r>
            <a:r>
              <a:rPr lang="en-US" dirty="0" err="1" smtClean="0"/>
              <a:t>excercises</a:t>
            </a:r>
            <a:r>
              <a:rPr lang="en-US" dirty="0" smtClean="0"/>
              <a:t> to engage meeting participants in the</a:t>
            </a:r>
            <a:r>
              <a:rPr lang="en-US" baseline="0" dirty="0" smtClean="0"/>
              <a:t> thought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34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event focused solely on retrospectives</a:t>
            </a:r>
            <a:r>
              <a:rPr lang="en-US" baseline="0" dirty="0" smtClean="0"/>
              <a:t> is the Retrospective Facilitators Gathering. A 5 day open space conference with the most experienced retrospective facilitators across the globe such as Esther Derby and Diana Larsen themselves.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Organized in Europe in the even years and the US in the Odd years (2015 Lake Tahoe, 2016 Lisbon).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catch, you need to be introduced by a previous participant to be invited to it.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3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 the specific retrospective facilitator</a:t>
            </a:r>
            <a:r>
              <a:rPr lang="en-US" dirty="0" smtClean="0"/>
              <a:t>s</a:t>
            </a:r>
            <a:r>
              <a:rPr lang="en-US" baseline="0" dirty="0" smtClean="0"/>
              <a:t> gathering there are multiple open events where you can connect with people from the agile community: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Coach Camp; Open space conferences organized in: Netherlands, Italy, Germany, Spain, Denmark,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Open Holland; Yearly open space conference.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XP Days Benelux; Yearly agile conference organized in Belgium or Netherlands.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41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a short</a:t>
            </a:r>
            <a:r>
              <a:rPr lang="en-US" baseline="0" dirty="0" smtClean="0"/>
              <a:t> Amazon style review on this retrospective training to help the trainer improve the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do in </a:t>
            </a:r>
            <a:r>
              <a:rPr lang="nl-NL" dirty="0" err="1" smtClean="0"/>
              <a:t>each</a:t>
            </a:r>
            <a:r>
              <a:rPr lang="nl-NL" dirty="0" smtClean="0"/>
              <a:t> of these stages?</a:t>
            </a:r>
          </a:p>
          <a:p>
            <a:endParaRPr lang="nl-NL" dirty="0" smtClean="0"/>
          </a:p>
          <a:p>
            <a:r>
              <a:rPr lang="nl-NL" dirty="0" smtClean="0"/>
              <a:t>Opening:</a:t>
            </a:r>
            <a:r>
              <a:rPr lang="nl-NL" baseline="0" dirty="0" smtClean="0"/>
              <a:t> set stage, </a:t>
            </a:r>
            <a:r>
              <a:rPr lang="nl-NL" baseline="0" dirty="0" err="1" smtClean="0"/>
              <a:t>develop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themes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gather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ideas</a:t>
            </a:r>
            <a:r>
              <a:rPr lang="nl-NL" baseline="0" dirty="0" smtClean="0"/>
              <a:t> &amp; information</a:t>
            </a:r>
          </a:p>
          <a:p>
            <a:r>
              <a:rPr lang="nl-NL" baseline="0" dirty="0" err="1" smtClean="0"/>
              <a:t>Exploring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examine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explore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experiment</a:t>
            </a:r>
          </a:p>
          <a:p>
            <a:r>
              <a:rPr lang="nl-NL" baseline="0" dirty="0" err="1" smtClean="0"/>
              <a:t>Closing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towards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conclusions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decisions</a:t>
            </a:r>
            <a:r>
              <a:rPr lang="nl-NL" baseline="0" dirty="0" smtClean="0"/>
              <a:t> &amp; actions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Now</a:t>
            </a:r>
            <a:r>
              <a:rPr lang="nl-NL" dirty="0" smtClean="0"/>
              <a:t> look at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closely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format resembles</a:t>
            </a:r>
            <a:r>
              <a:rPr lang="nl-NL" baseline="0" dirty="0" smtClean="0"/>
              <a:t> the format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Derby &amp; Larsen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446E-29CB-7C42-95C4-71366A276BCE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86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s://twitter.com/joostmulders" TargetMode="External"/><Relationship Id="rId6" Type="http://schemas.openxmlformats.org/officeDocument/2006/relationships/hyperlink" Target="https://github.com/Kuzidi/agileretrospectives" TargetMode="External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muldersj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retrospective should have a facilitator.</a:t>
            </a:r>
            <a:endParaRPr lang="en-US" dirty="0" smtClean="0"/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eren 1"/>
          <p:cNvGrpSpPr/>
          <p:nvPr/>
        </p:nvGrpSpPr>
        <p:grpSpPr>
          <a:xfrm>
            <a:off x="307532" y="1562427"/>
            <a:ext cx="8496265" cy="2112845"/>
            <a:chOff x="307532" y="1664625"/>
            <a:chExt cx="8496265" cy="2112845"/>
          </a:xfrm>
        </p:grpSpPr>
        <p:sp>
          <p:nvSpPr>
            <p:cNvPr id="5" name="Gelijkbenige driehoek 4"/>
            <p:cNvSpPr/>
            <p:nvPr/>
          </p:nvSpPr>
          <p:spPr>
            <a:xfrm rot="16200000">
              <a:off x="1157028" y="1975586"/>
              <a:ext cx="2112841" cy="1490922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6" name="Gelijkbenige driehoek 5"/>
            <p:cNvSpPr/>
            <p:nvPr/>
          </p:nvSpPr>
          <p:spPr>
            <a:xfrm rot="5400000">
              <a:off x="5651919" y="2022273"/>
              <a:ext cx="2112845" cy="1397549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2958911" y="1664626"/>
              <a:ext cx="3056759" cy="2112841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527817" y="2015978"/>
              <a:ext cx="6298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A</a:t>
              </a:r>
              <a:endParaRPr lang="nl-NL" sz="6000" dirty="0"/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7888204" y="2015978"/>
              <a:ext cx="6032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B</a:t>
              </a:r>
              <a:endParaRPr lang="nl-NL" sz="6000" dirty="0"/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307532" y="2846975"/>
              <a:ext cx="123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 smtClean="0"/>
                <a:t>Initial</a:t>
              </a:r>
              <a:r>
                <a:rPr lang="nl-NL" dirty="0" smtClean="0"/>
                <a:t> state</a:t>
              </a:r>
              <a:endParaRPr lang="nl-NL" dirty="0"/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7492245" y="2933399"/>
              <a:ext cx="1311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smtClean="0"/>
                <a:t>Target state</a:t>
              </a:r>
              <a:endParaRPr lang="nl-NL" dirty="0"/>
            </a:p>
          </p:txBody>
        </p:sp>
      </p:grpSp>
      <p:cxnSp>
        <p:nvCxnSpPr>
          <p:cNvPr id="12" name="Rechte verbindingslijn 11"/>
          <p:cNvCxnSpPr/>
          <p:nvPr/>
        </p:nvCxnSpPr>
        <p:spPr>
          <a:xfrm>
            <a:off x="2945277" y="228387"/>
            <a:ext cx="5127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6009568" y="228387"/>
            <a:ext cx="610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V="1">
            <a:off x="307532" y="1175424"/>
            <a:ext cx="8574631" cy="40193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149200" y="4193537"/>
            <a:ext cx="8574631" cy="0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eperen 29"/>
          <p:cNvGrpSpPr/>
          <p:nvPr/>
        </p:nvGrpSpPr>
        <p:grpSpPr>
          <a:xfrm>
            <a:off x="423838" y="383912"/>
            <a:ext cx="2535074" cy="5714065"/>
            <a:chOff x="423838" y="383912"/>
            <a:chExt cx="2535074" cy="5714065"/>
          </a:xfrm>
        </p:grpSpPr>
        <p:sp>
          <p:nvSpPr>
            <p:cNvPr id="8" name="Tekstvak 7"/>
            <p:cNvSpPr txBox="1"/>
            <p:nvPr/>
          </p:nvSpPr>
          <p:spPr>
            <a:xfrm>
              <a:off x="873126" y="383912"/>
              <a:ext cx="2085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600" dirty="0" smtClean="0"/>
                <a:t>OPENING</a:t>
              </a:r>
              <a:endParaRPr lang="nl-NL" sz="3600" dirty="0"/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423838" y="4528317"/>
              <a:ext cx="246734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/>
                <a:t>s</a:t>
              </a:r>
              <a:r>
                <a:rPr lang="nl-NL" sz="2400" dirty="0" smtClean="0"/>
                <a:t>et stage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/>
                <a:t>d</a:t>
              </a:r>
              <a:r>
                <a:rPr lang="nl-NL" sz="2400" dirty="0" err="1" smtClean="0"/>
                <a:t>evelop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themes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ideas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information</a:t>
              </a:r>
              <a:endParaRPr lang="nl-NL" sz="2400" dirty="0"/>
            </a:p>
          </p:txBody>
        </p:sp>
      </p:grpSp>
      <p:grpSp>
        <p:nvGrpSpPr>
          <p:cNvPr id="31" name="Groeperen 30"/>
          <p:cNvGrpSpPr/>
          <p:nvPr/>
        </p:nvGrpSpPr>
        <p:grpSpPr>
          <a:xfrm>
            <a:off x="3345090" y="407609"/>
            <a:ext cx="2344212" cy="5321036"/>
            <a:chOff x="3345090" y="407609"/>
            <a:chExt cx="2344212" cy="5321036"/>
          </a:xfrm>
        </p:grpSpPr>
        <p:sp>
          <p:nvSpPr>
            <p:cNvPr id="9" name="Tekstvak 8"/>
            <p:cNvSpPr txBox="1"/>
            <p:nvPr/>
          </p:nvSpPr>
          <p:spPr>
            <a:xfrm>
              <a:off x="3345090" y="407609"/>
              <a:ext cx="2344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EXPLORING</a:t>
              </a:r>
              <a:endParaRPr lang="nl-NL" sz="3600" dirty="0"/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3630840" y="4528317"/>
              <a:ext cx="1903085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examine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explore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experiment</a:t>
              </a:r>
              <a:endParaRPr lang="nl-NL" sz="2400" dirty="0"/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6009567" y="424105"/>
            <a:ext cx="2352505" cy="5304540"/>
            <a:chOff x="6009567" y="424105"/>
            <a:chExt cx="2352505" cy="5304540"/>
          </a:xfrm>
        </p:grpSpPr>
        <p:sp>
          <p:nvSpPr>
            <p:cNvPr id="10" name="Tekstvak 9"/>
            <p:cNvSpPr txBox="1"/>
            <p:nvPr/>
          </p:nvSpPr>
          <p:spPr>
            <a:xfrm>
              <a:off x="6009567" y="424105"/>
              <a:ext cx="1952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 CLOSING</a:t>
              </a:r>
              <a:endParaRPr lang="nl-NL" sz="3600" dirty="0"/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6458987" y="4528317"/>
              <a:ext cx="1903085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conclusions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decisions</a:t>
              </a:r>
              <a:endParaRPr lang="nl-NL" sz="2400" dirty="0" smtClean="0"/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actions</a:t>
              </a:r>
              <a:endParaRPr lang="nl-NL" sz="24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20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</a:t>
            </a:r>
            <a:r>
              <a:rPr lang="en-US" dirty="0" smtClean="0"/>
              <a:t>comfortable and safe </a:t>
            </a:r>
            <a:r>
              <a:rPr lang="en-US" dirty="0" smtClean="0"/>
              <a:t>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Setting the stage |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 </a:t>
            </a:r>
            <a:r>
              <a:rPr lang="en-US" dirty="0" smtClean="0"/>
              <a:t>(</a:t>
            </a:r>
            <a:r>
              <a:rPr lang="en-US" dirty="0" smtClean="0"/>
              <a:t>getting everyone to speak </a:t>
            </a:r>
            <a:r>
              <a:rPr lang="en-US" dirty="0" smtClean="0"/>
              <a:t>helps participation </a:t>
            </a:r>
            <a:r>
              <a:rPr lang="en-US" dirty="0" smtClean="0"/>
              <a:t>later on).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Create a </a:t>
            </a:r>
            <a:r>
              <a:rPr lang="en-US" dirty="0" smtClean="0"/>
              <a:t>shared picture of what happened.</a:t>
            </a:r>
          </a:p>
          <a:p>
            <a:r>
              <a:rPr lang="en-US" dirty="0" smtClean="0"/>
              <a:t>Expand everyone’s perspective.</a:t>
            </a: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Don’t </a:t>
            </a:r>
            <a:r>
              <a:rPr lang="en-US" dirty="0"/>
              <a:t>just focus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hard </a:t>
            </a:r>
            <a:r>
              <a:rPr lang="en-US" dirty="0"/>
              <a:t>facts, feelings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an equally important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</a:t>
            </a:r>
            <a:r>
              <a:rPr lang="en-US" dirty="0"/>
              <a:t>of the </a:t>
            </a:r>
            <a:r>
              <a:rPr lang="en-US" dirty="0" smtClean="0"/>
              <a:t>story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Throughout data gathering help the team </a:t>
            </a:r>
            <a:r>
              <a:rPr lang="en-US" dirty="0" smtClean="0"/>
              <a:t>identify </a:t>
            </a:r>
            <a:r>
              <a:rPr lang="en-US" dirty="0" smtClean="0"/>
              <a:t>patterns, shifts and surprises. They usually point to something of interest.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19" y="2008237"/>
            <a:ext cx="2286000" cy="2183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117" y="1600200"/>
            <a:ext cx="2202202" cy="1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Exercise:</a:t>
            </a:r>
          </a:p>
          <a:p>
            <a:r>
              <a:rPr lang="en-US" dirty="0" smtClean="0"/>
              <a:t>Form groups</a:t>
            </a:r>
            <a:r>
              <a:rPr lang="en-US" dirty="0"/>
              <a:t> </a:t>
            </a:r>
            <a:r>
              <a:rPr lang="en-US" dirty="0" smtClean="0"/>
              <a:t>of maximum </a:t>
            </a:r>
            <a:r>
              <a:rPr lang="en-US" smtClean="0"/>
              <a:t>5 people.</a:t>
            </a:r>
            <a:endParaRPr lang="en-US" dirty="0" smtClean="0"/>
          </a:p>
          <a:p>
            <a:r>
              <a:rPr lang="en-US" dirty="0" smtClean="0"/>
              <a:t>Use the link in your e-mail.</a:t>
            </a:r>
          </a:p>
          <a:p>
            <a:r>
              <a:rPr lang="en-US" dirty="0" smtClean="0"/>
              <a:t>Select a gather data activity.</a:t>
            </a:r>
          </a:p>
          <a:p>
            <a:r>
              <a:rPr lang="en-US" dirty="0" smtClean="0"/>
              <a:t>Be ready to </a:t>
            </a:r>
            <a:r>
              <a:rPr lang="en-US" dirty="0" smtClean="0"/>
              <a:t>“pitch” your idea to the group.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01054" y="4438318"/>
            <a:ext cx="1935745" cy="24196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947332" y="5301821"/>
            <a:ext cx="2421467" cy="623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400" b="1" dirty="0" smtClean="0"/>
              <a:t>10 Min</a:t>
            </a:r>
            <a:endParaRPr lang="en-US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30630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46355" y="1358669"/>
            <a:ext cx="5506890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99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380000" sx="104000" sy="104000" algn="tl" rotWithShape="0">
                    <a:schemeClr val="tx1">
                      <a:lumMod val="85000"/>
                      <a:alpha val="40000"/>
                    </a:schemeClr>
                  </a:outerShdw>
                </a:effectLst>
              </a:rPr>
              <a:t>Pitch</a:t>
            </a:r>
            <a:endParaRPr lang="x-none" sz="199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380000" sx="104000" sy="104000" algn="tl" rotWithShape="0">
                  <a:schemeClr val="tx1">
                    <a:lumMod val="8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99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 you do not create a common picture and people tend to just verify their own opinions and beliefs.</a:t>
            </a:r>
          </a:p>
        </p:txBody>
      </p:sp>
    </p:spTree>
    <p:extLst>
      <p:ext uri="{BB962C8B-B14F-4D97-AF65-F5344CB8AC3E}">
        <p14:creationId xmlns:p14="http://schemas.microsoft.com/office/powerpoint/2010/main" val="341003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Identify strengths and issues from the previous iteration considering the data gathered.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3838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Lead the team to examine the conditions, interactions and  patterns that contributed to their success.</a:t>
            </a:r>
          </a:p>
          <a:p>
            <a:r>
              <a:rPr lang="en-US" dirty="0" smtClean="0"/>
              <a:t>Investigate breakdowns and deficiencies. Look for risks and unexpected events or outcomes.</a:t>
            </a:r>
          </a:p>
        </p:txBody>
      </p:sp>
    </p:spTree>
    <p:extLst>
      <p:ext uri="{BB962C8B-B14F-4D97-AF65-F5344CB8AC3E}">
        <p14:creationId xmlns:p14="http://schemas.microsoft.com/office/powerpoint/2010/main" val="25579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</a:t>
            </a:r>
            <a:r>
              <a:rPr lang="en-US" dirty="0" smtClean="0"/>
              <a:t>insights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 err="1"/>
              <a:t>Perfection</a:t>
            </a:r>
            <a:r>
              <a:rPr lang="nl-NL" b="1" dirty="0"/>
              <a:t> Game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make the next sprint a perfect 10 out of 10? </a:t>
            </a:r>
            <a:endParaRPr lang="en-US" b="1" dirty="0" smtClean="0"/>
          </a:p>
          <a:p>
            <a:r>
              <a:rPr lang="nl-NL" dirty="0" err="1"/>
              <a:t>Prepare</a:t>
            </a:r>
            <a:r>
              <a:rPr lang="nl-NL" dirty="0"/>
              <a:t> a flip </a:t>
            </a:r>
            <a:r>
              <a:rPr lang="nl-NL" dirty="0" err="1"/>
              <a:t>chart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 columns, a slim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'Rating'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wide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</a:t>
            </a:r>
            <a:r>
              <a:rPr lang="nl-NL" dirty="0" smtClean="0"/>
              <a:t>Actions’.</a:t>
            </a:r>
          </a:p>
          <a:p>
            <a:r>
              <a:rPr lang="nl-NL" dirty="0" err="1" smtClean="0"/>
              <a:t>Everyone</a:t>
            </a:r>
            <a:r>
              <a:rPr lang="nl-NL" dirty="0" smtClean="0"/>
              <a:t> </a:t>
            </a:r>
            <a:r>
              <a:rPr lang="nl-NL" dirty="0" err="1"/>
              <a:t>rates</a:t>
            </a:r>
            <a:r>
              <a:rPr lang="nl-NL" dirty="0"/>
              <a:t> the last sprint on a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1 </a:t>
            </a:r>
            <a:r>
              <a:rPr lang="nl-NL" dirty="0" err="1"/>
              <a:t>to</a:t>
            </a:r>
            <a:r>
              <a:rPr lang="nl-NL" dirty="0"/>
              <a:t> 10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action(s) </a:t>
            </a:r>
            <a:r>
              <a:rPr lang="nl-NL" dirty="0" err="1"/>
              <a:t>would</a:t>
            </a:r>
            <a:r>
              <a:rPr lang="nl-NL" dirty="0"/>
              <a:t> make the next sprint a perfect 10.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step, the team may not understand how events, behaviors or circumstances affect their ability to develop software. It prevents jumping to conclusions.</a:t>
            </a:r>
          </a:p>
          <a:p>
            <a:r>
              <a:rPr lang="en-US" dirty="0"/>
              <a:t>Time spent generating insights helps ensure that when your team plans an improvement, its one that will make a positive </a:t>
            </a:r>
            <a:r>
              <a:rPr lang="en-US" dirty="0" smtClean="0"/>
              <a:t>difference.</a:t>
            </a:r>
          </a:p>
        </p:txBody>
      </p:sp>
    </p:spTree>
    <p:extLst>
      <p:ext uri="{BB962C8B-B14F-4D97-AF65-F5344CB8AC3E}">
        <p14:creationId xmlns:p14="http://schemas.microsoft.com/office/powerpoint/2010/main" val="17889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For the team to find improvements that they can commit to and that will have a positive effect.</a:t>
            </a: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structure and guidance for your team to plan experiments and </a:t>
            </a:r>
            <a:r>
              <a:rPr lang="en-US" dirty="0" smtClean="0"/>
              <a:t>actions.</a:t>
            </a:r>
          </a:p>
        </p:txBody>
      </p:sp>
    </p:spTree>
    <p:extLst>
      <p:ext uri="{BB962C8B-B14F-4D97-AF65-F5344CB8AC3E}">
        <p14:creationId xmlns:p14="http://schemas.microsoft.com/office/powerpoint/2010/main" val="198042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</a:t>
            </a:r>
            <a:r>
              <a:rPr lang="en-US" dirty="0" smtClean="0"/>
              <a:t>do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Pitch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actions </a:t>
            </a:r>
            <a:r>
              <a:rPr lang="nl-NL" dirty="0" err="1"/>
              <a:t>compete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2 </a:t>
            </a:r>
            <a:r>
              <a:rPr lang="nl-NL" dirty="0" err="1"/>
              <a:t>available</a:t>
            </a:r>
            <a:r>
              <a:rPr lang="nl-NL" dirty="0"/>
              <a:t> 'Will do'-</a:t>
            </a:r>
            <a:r>
              <a:rPr lang="nl-NL" dirty="0" err="1" smtClean="0"/>
              <a:t>slots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711158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1</a:t>
            </a:r>
            <a:endParaRPr lang="nl-NL" sz="3200" b="1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777874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2</a:t>
            </a:r>
            <a:endParaRPr lang="nl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Use an appropriate indicator to choose, for example dot voting, or roman voting (thumbs)</a:t>
            </a:r>
          </a:p>
          <a:p>
            <a:r>
              <a:rPr lang="en-US" dirty="0" smtClean="0"/>
              <a:t>Help the team limit the amount of improvements (1-3)</a:t>
            </a:r>
          </a:p>
          <a:p>
            <a:r>
              <a:rPr lang="en-US" dirty="0" smtClean="0"/>
              <a:t>Make them actionable and easy to include in the sprint planning by creating story cards or backlog items</a:t>
            </a:r>
          </a:p>
        </p:txBody>
      </p:sp>
    </p:spTree>
    <p:extLst>
      <p:ext uri="{BB962C8B-B14F-4D97-AF65-F5344CB8AC3E}">
        <p14:creationId xmlns:p14="http://schemas.microsoft.com/office/powerpoint/2010/main" val="299480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Decide </a:t>
            </a:r>
            <a:r>
              <a:rPr lang="en-US" dirty="0"/>
              <a:t>how </a:t>
            </a:r>
            <a:r>
              <a:rPr lang="en-US" dirty="0" smtClean="0"/>
              <a:t>the team will </a:t>
            </a:r>
            <a:r>
              <a:rPr lang="en-US" dirty="0"/>
              <a:t>retain what they’ve learned from the </a:t>
            </a:r>
            <a:r>
              <a:rPr lang="en-US" dirty="0" smtClean="0"/>
              <a:t>retrospective.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 smtClean="0"/>
              <a:t>to document the experience and plan for follow-up.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End the retrospective decisively, don’t let people (or their energy) dribble away.</a:t>
            </a:r>
          </a:p>
          <a:p>
            <a:r>
              <a:rPr lang="en-US" dirty="0" smtClean="0"/>
              <a:t>Close </a:t>
            </a:r>
            <a:r>
              <a:rPr lang="en-US" dirty="0"/>
              <a:t>the retrospective with an appreciation for the hard work everyone did both during the iteration and during the </a:t>
            </a:r>
            <a:r>
              <a:rPr lang="en-US" dirty="0" smtClean="0"/>
              <a:t>retrospective.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6508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Facilitators value feedback to, so before </a:t>
            </a:r>
            <a:r>
              <a:rPr lang="en-US" dirty="0"/>
              <a:t>you end, take a few minutes to perform a retrospective on the </a:t>
            </a:r>
            <a:r>
              <a:rPr lang="en-US" dirty="0" smtClean="0"/>
              <a:t>retrospective.</a:t>
            </a:r>
          </a:p>
        </p:txBody>
      </p: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</a:t>
            </a:r>
            <a:r>
              <a:rPr lang="en-US" dirty="0" smtClean="0"/>
              <a:t>retrospective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Helped, Hindered, Hypothesis:</a:t>
            </a:r>
            <a:endParaRPr lang="en-US" b="1" dirty="0" smtClean="0"/>
          </a:p>
          <a:p>
            <a:r>
              <a:rPr lang="en-US" dirty="0" smtClean="0"/>
              <a:t>Gather feedback on the retrospective.</a:t>
            </a:r>
          </a:p>
          <a:p>
            <a:r>
              <a:rPr lang="en-US" dirty="0" smtClean="0"/>
              <a:t>Create 3 flip charts:</a:t>
            </a:r>
          </a:p>
          <a:p>
            <a:pPr lvl="1"/>
            <a:r>
              <a:rPr lang="en-US" dirty="0" smtClean="0"/>
              <a:t>Helped</a:t>
            </a:r>
          </a:p>
          <a:p>
            <a:pPr lvl="1"/>
            <a:r>
              <a:rPr lang="en-US" dirty="0" smtClean="0"/>
              <a:t>Hindered</a:t>
            </a:r>
          </a:p>
          <a:p>
            <a:pPr lvl="1"/>
            <a:r>
              <a:rPr lang="en-US" dirty="0" smtClean="0"/>
              <a:t>Hypothesis</a:t>
            </a:r>
          </a:p>
          <a:p>
            <a:r>
              <a:rPr lang="en-US" dirty="0" smtClean="0"/>
              <a:t>Ask participants to put </a:t>
            </a:r>
            <a:r>
              <a:rPr lang="en-US" dirty="0" err="1" smtClean="0"/>
              <a:t>stickies</a:t>
            </a:r>
            <a:r>
              <a:rPr lang="en-US" dirty="0" smtClean="0"/>
              <a:t> on each flip chart.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11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this format?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err="1"/>
              <a:t>Structuring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retrospectives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way </a:t>
            </a:r>
            <a:r>
              <a:rPr lang="nl-NL" b="1" dirty="0" err="1"/>
              <a:t>will</a:t>
            </a:r>
            <a:r>
              <a:rPr lang="nl-NL" b="1" dirty="0"/>
              <a:t> help </a:t>
            </a:r>
            <a:r>
              <a:rPr lang="nl-NL" b="1" dirty="0" err="1"/>
              <a:t>your</a:t>
            </a:r>
            <a:r>
              <a:rPr lang="nl-NL" b="1" dirty="0"/>
              <a:t> team </a:t>
            </a:r>
            <a:r>
              <a:rPr lang="nl-NL" b="1" dirty="0" err="1" smtClean="0"/>
              <a:t>to</a:t>
            </a:r>
            <a:r>
              <a:rPr lang="nl-NL" b="1" dirty="0" smtClean="0"/>
              <a:t>: </a:t>
            </a:r>
            <a:endParaRPr lang="en-US" b="1" dirty="0" smtClean="0"/>
          </a:p>
          <a:p>
            <a:r>
              <a:rPr lang="en-US" dirty="0" smtClean="0"/>
              <a:t>Understand different points of </a:t>
            </a:r>
            <a:r>
              <a:rPr lang="en-US" dirty="0" smtClean="0"/>
              <a:t>view.</a:t>
            </a:r>
            <a:endParaRPr lang="en-US" dirty="0" smtClean="0"/>
          </a:p>
          <a:p>
            <a:r>
              <a:rPr lang="en-US" dirty="0" smtClean="0"/>
              <a:t>Follow a natural order of </a:t>
            </a:r>
            <a:r>
              <a:rPr lang="en-US" dirty="0" smtClean="0"/>
              <a:t>thinking.</a:t>
            </a:r>
            <a:endParaRPr lang="en-US" dirty="0" smtClean="0"/>
          </a:p>
          <a:p>
            <a:r>
              <a:rPr lang="en-US" dirty="0" smtClean="0"/>
              <a:t>Take a comprehensive view of the team’s current methods and </a:t>
            </a:r>
            <a:r>
              <a:rPr lang="en-US" dirty="0" smtClean="0"/>
              <a:t>practices.</a:t>
            </a:r>
            <a:endParaRPr lang="en-US" dirty="0" smtClean="0"/>
          </a:p>
          <a:p>
            <a:r>
              <a:rPr lang="en-US" dirty="0" smtClean="0"/>
              <a:t>Allow the conversation to go where it needs to go, rather than predetermining the </a:t>
            </a:r>
            <a:r>
              <a:rPr lang="en-US" dirty="0" smtClean="0"/>
              <a:t>outcome.</a:t>
            </a:r>
            <a:endParaRPr lang="en-US" dirty="0" smtClean="0"/>
          </a:p>
          <a:p>
            <a:r>
              <a:rPr lang="en-US" dirty="0" smtClean="0"/>
              <a:t>Leave the retrospective with concrete action and experiments for the next </a:t>
            </a:r>
            <a:r>
              <a:rPr lang="en-US" dirty="0" smtClean="0"/>
              <a:t>iteration.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176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3" y="2029540"/>
            <a:ext cx="5655678" cy="460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1000+ </a:t>
            </a:r>
            <a:endParaRPr lang="en-US" sz="11500" b="1" dirty="0" smtClean="0"/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28" y="2192402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2" y="2192402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876" y="2317724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Split up in small </a:t>
            </a:r>
            <a:r>
              <a:rPr lang="en-US" sz="3200" b="1" dirty="0" smtClean="0"/>
              <a:t>groups.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2" y="2137344"/>
            <a:ext cx="7100413" cy="3949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Smaller group benefits: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Every voice is heard.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Increases engagement of participants.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Gathering multiple insights.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Cancels out dominance in opinion and communication.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528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1770973"/>
            <a:ext cx="4771151" cy="3292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358" y="2532763"/>
            <a:ext cx="5111379" cy="34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Tips for remote retrospectives: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Always use video conference.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Working in small groups becomes more important.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/>
              <a:t>Stickies</a:t>
            </a:r>
            <a:r>
              <a:rPr lang="en-US" sz="3200" dirty="0" smtClean="0"/>
              <a:t> don</a:t>
            </a:r>
            <a:r>
              <a:rPr lang="en-US" sz="3200" dirty="0" smtClean="0"/>
              <a:t>’t work remotely: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whiteboard / screen sharing.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retrospective work formats.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Don’t start remotely.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1509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25600" y="1761067"/>
            <a:ext cx="7230534" cy="1980672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/>
              <a:t>One more thing….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614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Remember this?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86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retrospective </a:t>
            </a:r>
            <a:r>
              <a:rPr lang="en-US" dirty="0" smtClean="0"/>
              <a:t>with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56914"/>
            <a:ext cx="4237905" cy="16408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76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174" y="2997188"/>
            <a:ext cx="472706" cy="4437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More information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3172" y="1630414"/>
            <a:ext cx="5507789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http://www.slideshare.net/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muldersj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544345"/>
            <a:ext cx="610789" cy="6107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4" y="2936228"/>
            <a:ext cx="573356" cy="5791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9474" y="2959843"/>
            <a:ext cx="4370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https://twitter.com/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joostmulders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3765" y="2279594"/>
            <a:ext cx="5916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https://github.com/Kuzidi/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agileretrospectives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0" y="2192761"/>
            <a:ext cx="727834" cy="762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484" y="3440934"/>
            <a:ext cx="3231516" cy="32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1355</TotalTime>
  <Words>2440</Words>
  <Application>Microsoft Macintosh PowerPoint</Application>
  <PresentationFormat>On-screen Show (4:3)</PresentationFormat>
  <Paragraphs>416</Paragraphs>
  <Slides>78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PowerPoint Presentation</vt:lpstr>
      <vt:lpstr>Setting the stage</vt:lpstr>
      <vt:lpstr>Setting the stage</vt:lpstr>
      <vt:lpstr>Setting the stage | Example</vt:lpstr>
      <vt:lpstr>Setting the stage</vt:lpstr>
      <vt:lpstr>PowerPoint Presentation</vt:lpstr>
      <vt:lpstr>Gather data</vt:lpstr>
      <vt:lpstr>Gather data</vt:lpstr>
      <vt:lpstr>Gather data</vt:lpstr>
      <vt:lpstr>PowerPoint Presentation</vt:lpstr>
      <vt:lpstr>Gather data</vt:lpstr>
      <vt:lpstr>PowerPoint Presentation</vt:lpstr>
      <vt:lpstr>Generate insights</vt:lpstr>
      <vt:lpstr>Generate insights</vt:lpstr>
      <vt:lpstr>Generate insights | Example</vt:lpstr>
      <vt:lpstr>Generate insights</vt:lpstr>
      <vt:lpstr>PowerPoint Presentation</vt:lpstr>
      <vt:lpstr>Decide what to do</vt:lpstr>
      <vt:lpstr>Decide what to do</vt:lpstr>
      <vt:lpstr>Decide what to do | Example</vt:lpstr>
      <vt:lpstr>Decide what to do</vt:lpstr>
      <vt:lpstr>PowerPoint Presentation</vt:lpstr>
      <vt:lpstr>Close the retrospective</vt:lpstr>
      <vt:lpstr>Close the retrospective</vt:lpstr>
      <vt:lpstr>Close the retrospective</vt:lpstr>
      <vt:lpstr>Close the retrospective | Example</vt:lpstr>
      <vt:lpstr>Why this format?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One more thing….</vt:lpstr>
      <vt:lpstr>Remember this?</vt:lpstr>
      <vt:lpstr>Close the retrospective</vt:lpstr>
      <vt:lpstr>PowerPoint Presentation</vt:lpstr>
      <vt:lpstr>More information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106</cp:revision>
  <dcterms:created xsi:type="dcterms:W3CDTF">2015-01-31T20:21:03Z</dcterms:created>
  <dcterms:modified xsi:type="dcterms:W3CDTF">2015-02-09T20:21:57Z</dcterms:modified>
</cp:coreProperties>
</file>